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89" d="100"/>
          <a:sy n="8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7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72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26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71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36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08.12.2017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6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08.12.2017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0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08.12.2017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335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08.12.2017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75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08.12.2017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69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08.12.2017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16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FB779-270B-4192-84BA-A697F48306DC}" type="datetimeFigureOut">
              <a:rPr lang="ru-RU" smtClean="0"/>
              <a:t>08.12.2017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97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4288" y="0"/>
            <a:ext cx="6431509" cy="2029347"/>
          </a:xfrm>
          <a:noFill/>
          <a:ln>
            <a:noFill/>
            <a:prstDash val="sysDot"/>
          </a:ln>
        </p:spPr>
        <p:txBody>
          <a:bodyPr/>
          <a:lstStyle/>
          <a:p>
            <a:r>
              <a:rPr lang="ru-RU" dirty="0">
                <a:solidFill>
                  <a:srgbClr val="FFFF00"/>
                </a:solidFill>
              </a:rPr>
              <a:t>"Весна Красна Пасха принесла"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966897" y="4471064"/>
            <a:ext cx="5015553" cy="2423449"/>
          </a:xfrm>
          <a:noFill/>
          <a:ln>
            <a:solidFill>
              <a:schemeClr val="accent6"/>
            </a:solidFill>
            <a:prstDash val="sysDot"/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b="1" i="1" dirty="0">
                <a:solidFill>
                  <a:srgbClr val="7030A0"/>
                </a:solidFill>
              </a:rPr>
              <a:t>Открытое занятие по дополнительному образованию</a:t>
            </a:r>
          </a:p>
          <a:p>
            <a:r>
              <a:rPr lang="ru-RU" b="1" i="1" dirty="0">
                <a:solidFill>
                  <a:srgbClr val="7030A0"/>
                </a:solidFill>
              </a:rPr>
              <a:t>Педагоги: </a:t>
            </a:r>
            <a:r>
              <a:rPr lang="ru-RU" b="1" i="1" dirty="0" err="1">
                <a:solidFill>
                  <a:srgbClr val="7030A0"/>
                </a:solidFill>
              </a:rPr>
              <a:t>Дранеева</a:t>
            </a:r>
            <a:r>
              <a:rPr lang="ru-RU" b="1" i="1" dirty="0">
                <a:solidFill>
                  <a:srgbClr val="7030A0"/>
                </a:solidFill>
              </a:rPr>
              <a:t> М.В., Каширская Н.А.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2A965D6-28DE-4BBB-88AA-6A2BB4BEE3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9550" y="219075"/>
            <a:ext cx="5027613" cy="1707180"/>
          </a:xfrm>
          <a:noFill/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b="1" dirty="0">
                <a:solidFill>
                  <a:srgbClr val="FFC000"/>
                </a:solidFill>
                <a:latin typeface="Times New Roman"/>
                <a:cs typeface="Times New Roman"/>
              </a:rPr>
              <a:t>Цель: Приобщение детей к русскому народному творчеству</a:t>
            </a:r>
          </a:p>
          <a:p>
            <a:endParaRPr lang="ru-RU" sz="3600" dirty="0">
              <a:solidFill>
                <a:srgbClr val="FFC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23B7A34-C011-497A-B04A-ECECFFA3EB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38975" y="2514600"/>
            <a:ext cx="5181600" cy="4351338"/>
          </a:xfrm>
          <a:noFill/>
          <a:ln>
            <a:noFill/>
          </a:ln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ru-RU" sz="3600" b="1" dirty="0">
                <a:solidFill>
                  <a:srgbClr val="FFFF00"/>
                </a:solidFill>
                <a:latin typeface="Times New Roman"/>
                <a:cs typeface="Times New Roman"/>
              </a:rPr>
              <a:t>Задачи:</a:t>
            </a:r>
          </a:p>
          <a:p>
            <a:r>
              <a:rPr lang="ru-RU" b="1" dirty="0">
                <a:solidFill>
                  <a:srgbClr val="FFFF00"/>
                </a:solidFill>
                <a:latin typeface="Times New Roman"/>
                <a:cs typeface="Times New Roman"/>
              </a:rPr>
              <a:t>Изучать с детьми русские народные песни и танцы, хороводы.</a:t>
            </a:r>
          </a:p>
          <a:p>
            <a:pPr>
              <a:buFont typeface="Arial"/>
            </a:pPr>
            <a:r>
              <a:rPr lang="ru-RU" b="1" dirty="0">
                <a:solidFill>
                  <a:srgbClr val="FFFF00"/>
                </a:solidFill>
                <a:latin typeface="Times New Roman"/>
                <a:cs typeface="Times New Roman"/>
              </a:rPr>
              <a:t>Развивать эстетическое восприятие фольклорных произведений.</a:t>
            </a:r>
          </a:p>
          <a:p>
            <a:pPr>
              <a:buFont typeface="Arial"/>
            </a:pPr>
            <a:r>
              <a:rPr lang="ru-RU" b="1" dirty="0">
                <a:solidFill>
                  <a:srgbClr val="FFFF00"/>
                </a:solidFill>
                <a:latin typeface="Times New Roman"/>
                <a:cs typeface="Times New Roman"/>
              </a:rPr>
              <a:t>Прививать детям любовь к русскому народному творчеству.</a:t>
            </a:r>
          </a:p>
          <a:p>
            <a:pPr>
              <a:buFont typeface="Arial"/>
            </a:pPr>
            <a:r>
              <a:rPr lang="ru-RU" b="1" dirty="0">
                <a:solidFill>
                  <a:srgbClr val="FFFF00"/>
                </a:solidFill>
                <a:latin typeface="Times New Roman"/>
                <a:cs typeface="Times New Roman"/>
              </a:rPr>
              <a:t>Расширять знания о русских традициях.</a:t>
            </a:r>
          </a:p>
          <a:p>
            <a:endParaRPr lang="ru-RU" b="1" dirty="0">
              <a:solidFill>
                <a:srgbClr val="ED7D3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09864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6AEE35-FF71-4A62-9471-853E4DB47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5" name="Рисунок 5" descr="DSC_4223_500x331.jpg">
            <a:extLst>
              <a:ext uri="{FF2B5EF4-FFF2-40B4-BE49-F238E27FC236}">
                <a16:creationId xmlns:a16="http://schemas.microsoft.com/office/drawing/2014/main" id="{17674B0B-2550-4BE7-B668-BA478A4C3E9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5690367" cy="3766285"/>
          </a:xfrm>
          <a:prstGeom prst="rect">
            <a:avLst/>
          </a:prstGeom>
        </p:spPr>
      </p:pic>
      <p:pic>
        <p:nvPicPr>
          <p:cNvPr id="7" name="Рисунок 7" descr="DSC_4189_500x331.jpg">
            <a:extLst>
              <a:ext uri="{FF2B5EF4-FFF2-40B4-BE49-F238E27FC236}">
                <a16:creationId xmlns:a16="http://schemas.microsoft.com/office/drawing/2014/main" id="{6E191075-1BB2-49F5-8AE9-1798C2DC07D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6324539" y="3038475"/>
            <a:ext cx="5845440" cy="3869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66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76379-80EA-4E10-92D9-AABE7C5C1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5" descr="DSC_4198_500x331 (1).jpg">
            <a:extLst>
              <a:ext uri="{FF2B5EF4-FFF2-40B4-BE49-F238E27FC236}">
                <a16:creationId xmlns:a16="http://schemas.microsoft.com/office/drawing/2014/main" id="{13C56CAD-35DA-4029-8A3B-EBBFD3A22D9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7625" y="76200"/>
            <a:ext cx="5737849" cy="3801043"/>
          </a:xfrm>
          <a:prstGeom prst="rect">
            <a:avLst/>
          </a:prstGeom>
        </p:spPr>
      </p:pic>
      <p:pic>
        <p:nvPicPr>
          <p:cNvPr id="7" name="Рисунок 7" descr="IMG_8989_500x333.jpg">
            <a:extLst>
              <a:ext uri="{FF2B5EF4-FFF2-40B4-BE49-F238E27FC236}">
                <a16:creationId xmlns:a16="http://schemas.microsoft.com/office/drawing/2014/main" id="{F55C3920-8986-4874-8F2D-161B8D10E3F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6381750" y="3019425"/>
            <a:ext cx="5712182" cy="3803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080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5" descr="IMG_9007_500x333.jpg">
            <a:extLst>
              <a:ext uri="{FF2B5EF4-FFF2-40B4-BE49-F238E27FC236}">
                <a16:creationId xmlns:a16="http://schemas.microsoft.com/office/drawing/2014/main" id="{1E311BC9-C8E9-47B7-8C67-CED322502C5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57150" y="28575"/>
            <a:ext cx="5660848" cy="3768914"/>
          </a:xfrm>
          <a:prstGeom prst="rect">
            <a:avLst/>
          </a:prstGeom>
        </p:spPr>
      </p:pic>
      <p:pic>
        <p:nvPicPr>
          <p:cNvPr id="7" name="Рисунок 7" descr="IMG_9016_500x333.jpg">
            <a:extLst>
              <a:ext uri="{FF2B5EF4-FFF2-40B4-BE49-F238E27FC236}">
                <a16:creationId xmlns:a16="http://schemas.microsoft.com/office/drawing/2014/main" id="{413D5DA9-D865-42E3-BC6A-DFE03203847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6305550" y="3067050"/>
            <a:ext cx="5712182" cy="3803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435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7" descr="IMG_9019_500x750.jpg">
            <a:extLst>
              <a:ext uri="{FF2B5EF4-FFF2-40B4-BE49-F238E27FC236}">
                <a16:creationId xmlns:a16="http://schemas.microsoft.com/office/drawing/2014/main" id="{E93AA6B1-CD60-471D-8DA8-1E0A48CBE89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8792143" y="1708094"/>
            <a:ext cx="3468120" cy="5210231"/>
          </a:xfrm>
          <a:prstGeom prst="rect">
            <a:avLst/>
          </a:prstGeom>
        </p:spPr>
      </p:pic>
      <p:pic>
        <p:nvPicPr>
          <p:cNvPr id="5" name="Рисунок 5" descr="IMG_9018_500x750.jpg">
            <a:extLst>
              <a:ext uri="{FF2B5EF4-FFF2-40B4-BE49-F238E27FC236}">
                <a16:creationId xmlns:a16="http://schemas.microsoft.com/office/drawing/2014/main" id="{1713BD7E-4B86-43ED-BE0F-F4C231944BA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266700" y="471757"/>
            <a:ext cx="4100109" cy="6153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6162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"Весна Красна Пасха принесла"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"Весна Красна Пасха принесла"</dc:title>
  <dc:creator/>
  <cp:lastModifiedBy/>
  <cp:revision>3</cp:revision>
  <dcterms:created xsi:type="dcterms:W3CDTF">2012-07-30T23:42:41Z</dcterms:created>
  <dcterms:modified xsi:type="dcterms:W3CDTF">2017-12-08T18:04:50Z</dcterms:modified>
</cp:coreProperties>
</file>